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2" r:id="rId5"/>
    <p:sldId id="257" r:id="rId6"/>
    <p:sldId id="263" r:id="rId7"/>
    <p:sldId id="260" r:id="rId8"/>
    <p:sldId id="261"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8" d="100"/>
          <a:sy n="128" d="100"/>
        </p:scale>
        <p:origin x="72"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3/10/2020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blogs.baruch.cuny.edu/ourlivesmatt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3/11</a:t>
            </a:r>
            <a:endParaRPr lang="en-US" dirty="0"/>
          </a:p>
        </p:txBody>
      </p:sp>
      <p:sp>
        <p:nvSpPr>
          <p:cNvPr id="3" name="Subtitle 2"/>
          <p:cNvSpPr>
            <a:spLocks noGrp="1"/>
          </p:cNvSpPr>
          <p:nvPr>
            <p:ph type="subTitle" idx="1"/>
          </p:nvPr>
        </p:nvSpPr>
        <p:spPr/>
        <p:txBody>
          <a:bodyPr/>
          <a:lstStyle/>
          <a:p>
            <a:r>
              <a:rPr lang="en-US" dirty="0" smtClean="0"/>
              <a:t>Works Cited</a:t>
            </a:r>
            <a:endParaRPr lang="en-US" dirty="0"/>
          </a:p>
        </p:txBody>
      </p:sp>
    </p:spTree>
    <p:extLst>
      <p:ext uri="{BB962C8B-B14F-4D97-AF65-F5344CB8AC3E}">
        <p14:creationId xmlns:p14="http://schemas.microsoft.com/office/powerpoint/2010/main" val="3466184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First Draft</a:t>
            </a:r>
            <a:endParaRPr lang="en-US" dirty="0"/>
          </a:p>
        </p:txBody>
      </p:sp>
      <p:sp>
        <p:nvSpPr>
          <p:cNvPr id="3" name="Content Placeholder 2"/>
          <p:cNvSpPr>
            <a:spLocks noGrp="1"/>
          </p:cNvSpPr>
          <p:nvPr>
            <p:ph idx="1"/>
          </p:nvPr>
        </p:nvSpPr>
        <p:spPr/>
        <p:txBody>
          <a:bodyPr/>
          <a:lstStyle/>
          <a:p>
            <a:r>
              <a:rPr lang="en-US" dirty="0" smtClean="0"/>
              <a:t>WHERE ARE THEY??????</a:t>
            </a:r>
          </a:p>
          <a:p>
            <a:r>
              <a:rPr lang="en-US" dirty="0" smtClean="0"/>
              <a:t>Some of us still seem to be having trouble understanding the essay</a:t>
            </a:r>
          </a:p>
          <a:p>
            <a:r>
              <a:rPr lang="en-US" dirty="0" smtClean="0"/>
              <a:t>Remember that your introduction should introduce everything</a:t>
            </a:r>
          </a:p>
          <a:p>
            <a:r>
              <a:rPr lang="en-US" dirty="0" smtClean="0"/>
              <a:t>Make sure we are quoting and citing properly</a:t>
            </a:r>
            <a:endParaRPr lang="en-US" dirty="0"/>
          </a:p>
        </p:txBody>
      </p:sp>
    </p:spTree>
    <p:extLst>
      <p:ext uri="{BB962C8B-B14F-4D97-AF65-F5344CB8AC3E}">
        <p14:creationId xmlns:p14="http://schemas.microsoft.com/office/powerpoint/2010/main" val="201359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 of Race</a:t>
            </a:r>
            <a:endParaRPr lang="en-US" dirty="0"/>
          </a:p>
        </p:txBody>
      </p:sp>
      <p:sp>
        <p:nvSpPr>
          <p:cNvPr id="3" name="Text Placeholder 2"/>
          <p:cNvSpPr>
            <a:spLocks noGrp="1"/>
          </p:cNvSpPr>
          <p:nvPr>
            <p:ph type="body" idx="1"/>
          </p:nvPr>
        </p:nvSpPr>
        <p:spPr/>
        <p:txBody>
          <a:bodyPr/>
          <a:lstStyle/>
          <a:p>
            <a:r>
              <a:rPr lang="en-US" dirty="0" smtClean="0"/>
              <a:t>264-270</a:t>
            </a:r>
            <a:endParaRPr lang="en-US" dirty="0"/>
          </a:p>
        </p:txBody>
      </p:sp>
    </p:spTree>
    <p:extLst>
      <p:ext uri="{BB962C8B-B14F-4D97-AF65-F5344CB8AC3E}">
        <p14:creationId xmlns:p14="http://schemas.microsoft.com/office/powerpoint/2010/main" val="1939757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Sofia’s Discussion Questions</a:t>
            </a:r>
            <a:endParaRPr lang="en-US" dirty="0"/>
          </a:p>
        </p:txBody>
      </p:sp>
      <p:sp>
        <p:nvSpPr>
          <p:cNvPr id="3" name="Content Placeholder 2"/>
          <p:cNvSpPr>
            <a:spLocks noGrp="1"/>
          </p:cNvSpPr>
          <p:nvPr>
            <p:ph idx="1"/>
          </p:nvPr>
        </p:nvSpPr>
        <p:spPr/>
        <p:txBody>
          <a:bodyPr>
            <a:normAutofit/>
          </a:bodyPr>
          <a:lstStyle/>
          <a:p>
            <a:pPr lvl="0"/>
            <a:r>
              <a:rPr lang="en-US" dirty="0" smtClean="0"/>
              <a:t>If </a:t>
            </a:r>
            <a:r>
              <a:rPr lang="en-US" dirty="0"/>
              <a:t>the concept of race is a reality for our society. Is there any possibility to change this concept over time?</a:t>
            </a:r>
          </a:p>
          <a:p>
            <a:pPr lvl="0"/>
            <a:r>
              <a:rPr lang="en-US" dirty="0"/>
              <a:t>How is it that for the past 500 years anyone with power or influence has been able to convince people that certain races are biologically better than others when there is no data to prove it?</a:t>
            </a:r>
          </a:p>
          <a:p>
            <a:pPr lvl="0"/>
            <a:r>
              <a:rPr lang="en-US" dirty="0"/>
              <a:t>What would our life be without any kind of racism? </a:t>
            </a:r>
          </a:p>
          <a:p>
            <a:endParaRPr lang="en-US" dirty="0"/>
          </a:p>
        </p:txBody>
      </p:sp>
    </p:spTree>
    <p:extLst>
      <p:ext uri="{BB962C8B-B14F-4D97-AF65-F5344CB8AC3E}">
        <p14:creationId xmlns:p14="http://schemas.microsoft.com/office/powerpoint/2010/main" val="276198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QOTD: React to the following quote. Do you agree or disagree? Use your personal experience as support</a:t>
            </a:r>
            <a:endParaRPr lang="en-US" dirty="0"/>
          </a:p>
        </p:txBody>
      </p:sp>
      <p:sp>
        <p:nvSpPr>
          <p:cNvPr id="3" name="Content Placeholder 2"/>
          <p:cNvSpPr>
            <a:spLocks noGrp="1"/>
          </p:cNvSpPr>
          <p:nvPr>
            <p:ph idx="1"/>
          </p:nvPr>
        </p:nvSpPr>
        <p:spPr/>
        <p:txBody>
          <a:bodyPr/>
          <a:lstStyle/>
          <a:p>
            <a:r>
              <a:rPr lang="en-US" dirty="0" smtClean="0"/>
              <a:t>“Racism is a part of our everyday lives. Where you live, where you go to school, your job, your profession, who you interact with, how people interact with you, your treatment in the healthcare and justice systems are all affected by your race” (</a:t>
            </a:r>
            <a:r>
              <a:rPr lang="en-US" dirty="0" err="1" smtClean="0"/>
              <a:t>Sussman</a:t>
            </a:r>
            <a:r>
              <a:rPr lang="en-US" dirty="0" smtClean="0"/>
              <a:t> 264-265).</a:t>
            </a:r>
            <a:endParaRPr lang="en-US" dirty="0"/>
          </a:p>
        </p:txBody>
      </p:sp>
    </p:spTree>
    <p:extLst>
      <p:ext uri="{BB962C8B-B14F-4D97-AF65-F5344CB8AC3E}">
        <p14:creationId xmlns:p14="http://schemas.microsoft.com/office/powerpoint/2010/main" val="374015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QOTD</a:t>
            </a:r>
          </a:p>
          <a:p>
            <a:r>
              <a:rPr lang="en-US" dirty="0" smtClean="0"/>
              <a:t>Meeting Schedule</a:t>
            </a:r>
          </a:p>
          <a:p>
            <a:r>
              <a:rPr lang="en-US" dirty="0" smtClean="0"/>
              <a:t>Reading Discussion</a:t>
            </a:r>
          </a:p>
          <a:p>
            <a:r>
              <a:rPr lang="en-US" dirty="0" smtClean="0"/>
              <a:t>How to cite your sources</a:t>
            </a:r>
          </a:p>
          <a:p>
            <a:r>
              <a:rPr lang="en-US" dirty="0" smtClean="0"/>
              <a:t>In-class writing</a:t>
            </a:r>
          </a:p>
        </p:txBody>
      </p:sp>
    </p:spTree>
    <p:extLst>
      <p:ext uri="{BB962C8B-B14F-4D97-AF65-F5344CB8AC3E}">
        <p14:creationId xmlns:p14="http://schemas.microsoft.com/office/powerpoint/2010/main" val="261751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One-on-One meetings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9993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3587104"/>
              </p:ext>
            </p:extLst>
          </p:nvPr>
        </p:nvGraphicFramePr>
        <p:xfrm>
          <a:off x="1269623" y="1001860"/>
          <a:ext cx="9830401" cy="5398939"/>
        </p:xfrm>
        <a:graphic>
          <a:graphicData uri="http://schemas.openxmlformats.org/drawingml/2006/table">
            <a:tbl>
              <a:tblPr>
                <a:tableStyleId>{5C22544A-7EE6-4342-B048-85BDC9FD1C3A}</a:tableStyleId>
              </a:tblPr>
              <a:tblGrid>
                <a:gridCol w="1404343">
                  <a:extLst>
                    <a:ext uri="{9D8B030D-6E8A-4147-A177-3AD203B41FA5}">
                      <a16:colId xmlns:a16="http://schemas.microsoft.com/office/drawing/2014/main" val="2319445209"/>
                    </a:ext>
                  </a:extLst>
                </a:gridCol>
                <a:gridCol w="1404343">
                  <a:extLst>
                    <a:ext uri="{9D8B030D-6E8A-4147-A177-3AD203B41FA5}">
                      <a16:colId xmlns:a16="http://schemas.microsoft.com/office/drawing/2014/main" val="833064889"/>
                    </a:ext>
                  </a:extLst>
                </a:gridCol>
                <a:gridCol w="1404343">
                  <a:extLst>
                    <a:ext uri="{9D8B030D-6E8A-4147-A177-3AD203B41FA5}">
                      <a16:colId xmlns:a16="http://schemas.microsoft.com/office/drawing/2014/main" val="4278148231"/>
                    </a:ext>
                  </a:extLst>
                </a:gridCol>
                <a:gridCol w="1404343">
                  <a:extLst>
                    <a:ext uri="{9D8B030D-6E8A-4147-A177-3AD203B41FA5}">
                      <a16:colId xmlns:a16="http://schemas.microsoft.com/office/drawing/2014/main" val="3791665857"/>
                    </a:ext>
                  </a:extLst>
                </a:gridCol>
                <a:gridCol w="1404343">
                  <a:extLst>
                    <a:ext uri="{9D8B030D-6E8A-4147-A177-3AD203B41FA5}">
                      <a16:colId xmlns:a16="http://schemas.microsoft.com/office/drawing/2014/main" val="23123066"/>
                    </a:ext>
                  </a:extLst>
                </a:gridCol>
                <a:gridCol w="1404343">
                  <a:extLst>
                    <a:ext uri="{9D8B030D-6E8A-4147-A177-3AD203B41FA5}">
                      <a16:colId xmlns:a16="http://schemas.microsoft.com/office/drawing/2014/main" val="3002197384"/>
                    </a:ext>
                  </a:extLst>
                </a:gridCol>
                <a:gridCol w="1404343">
                  <a:extLst>
                    <a:ext uri="{9D8B030D-6E8A-4147-A177-3AD203B41FA5}">
                      <a16:colId xmlns:a16="http://schemas.microsoft.com/office/drawing/2014/main" val="905741055"/>
                    </a:ext>
                  </a:extLst>
                </a:gridCol>
              </a:tblGrid>
              <a:tr h="415303">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16-Mar</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18-Mar</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34270920"/>
                  </a:ext>
                </a:extLst>
              </a:tr>
              <a:tr h="415303">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52508062"/>
                  </a:ext>
                </a:extLst>
              </a:tr>
              <a:tr h="415303">
                <a:tc>
                  <a:txBody>
                    <a:bodyPr/>
                    <a:lstStyle/>
                    <a:p>
                      <a:pPr algn="l" fontAlgn="b"/>
                      <a:r>
                        <a:rPr lang="en-US" sz="1100" u="none" strike="noStrike">
                          <a:effectLst/>
                        </a:rPr>
                        <a:t>8:00-8:10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Kirill</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Sofia</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0796447"/>
                  </a:ext>
                </a:extLst>
              </a:tr>
              <a:tr h="415303">
                <a:tc>
                  <a:txBody>
                    <a:bodyPr/>
                    <a:lstStyle/>
                    <a:p>
                      <a:pPr algn="l" fontAlgn="b"/>
                      <a:r>
                        <a:rPr lang="en-US" sz="1100" u="none" strike="noStrike">
                          <a:effectLst/>
                        </a:rPr>
                        <a:t>8:10-8:20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gridSpan="2">
                  <a:txBody>
                    <a:bodyPr/>
                    <a:lstStyle/>
                    <a:p>
                      <a:pPr algn="l" fontAlgn="b"/>
                      <a:r>
                        <a:rPr lang="en-US" sz="1100" u="none" strike="noStrike" dirty="0">
                          <a:effectLst/>
                        </a:rPr>
                        <a:t>Stephanie</a:t>
                      </a:r>
                      <a:endParaRPr lang="en-US" sz="11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Malak</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837616"/>
                  </a:ext>
                </a:extLst>
              </a:tr>
              <a:tr h="415303">
                <a:tc>
                  <a:txBody>
                    <a:bodyPr/>
                    <a:lstStyle/>
                    <a:p>
                      <a:pPr algn="l" fontAlgn="b"/>
                      <a:r>
                        <a:rPr lang="en-US" sz="1100" u="none" strike="noStrike">
                          <a:effectLst/>
                        </a:rPr>
                        <a:t>8:20-8:30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Sara</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Sumaya</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252882"/>
                  </a:ext>
                </a:extLst>
              </a:tr>
              <a:tr h="415303">
                <a:tc>
                  <a:txBody>
                    <a:bodyPr/>
                    <a:lstStyle/>
                    <a:p>
                      <a:pPr algn="l" fontAlgn="b"/>
                      <a:r>
                        <a:rPr lang="en-US" sz="1100" u="none" strike="noStrike">
                          <a:effectLst/>
                        </a:rPr>
                        <a:t>8:30-8:40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Matan</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Bolin</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3724625"/>
                  </a:ext>
                </a:extLst>
              </a:tr>
              <a:tr h="415303">
                <a:tc>
                  <a:txBody>
                    <a:bodyPr/>
                    <a:lstStyle/>
                    <a:p>
                      <a:pPr algn="l" fontAlgn="b"/>
                      <a:r>
                        <a:rPr lang="en-US" sz="1100" u="none" strike="noStrike">
                          <a:effectLst/>
                        </a:rPr>
                        <a:t>8:40-8:50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Pedro</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Odalys</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67855787"/>
                  </a:ext>
                </a:extLst>
              </a:tr>
              <a:tr h="415303">
                <a:tc>
                  <a:txBody>
                    <a:bodyPr/>
                    <a:lstStyle/>
                    <a:p>
                      <a:pPr algn="l" fontAlgn="b"/>
                      <a:r>
                        <a:rPr lang="en-US" sz="1100" u="none" strike="noStrike">
                          <a:effectLst/>
                        </a:rPr>
                        <a:t>8:50-9:00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XXX</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XXX</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89274523"/>
                  </a:ext>
                </a:extLst>
              </a:tr>
              <a:tr h="415303">
                <a:tc>
                  <a:txBody>
                    <a:bodyPr/>
                    <a:lstStyle/>
                    <a:p>
                      <a:pPr algn="l" fontAlgn="b"/>
                      <a:r>
                        <a:rPr lang="en-US" sz="1100" u="none" strike="noStrike">
                          <a:effectLst/>
                        </a:rPr>
                        <a:t>9:00-9:10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Jessica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Linda</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12482883"/>
                  </a:ext>
                </a:extLst>
              </a:tr>
              <a:tr h="415303">
                <a:tc>
                  <a:txBody>
                    <a:bodyPr/>
                    <a:lstStyle/>
                    <a:p>
                      <a:pPr algn="l" fontAlgn="b"/>
                      <a:r>
                        <a:rPr lang="en-US" sz="1100" u="none" strike="noStrike">
                          <a:effectLst/>
                        </a:rPr>
                        <a:t>9:10-9:20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Jonathan</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Kadja</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84311868"/>
                  </a:ext>
                </a:extLst>
              </a:tr>
              <a:tr h="415303">
                <a:tc>
                  <a:txBody>
                    <a:bodyPr/>
                    <a:lstStyle/>
                    <a:p>
                      <a:pPr algn="l" fontAlgn="b"/>
                      <a:r>
                        <a:rPr lang="en-US" sz="1100" u="none" strike="noStrike">
                          <a:effectLst/>
                        </a:rPr>
                        <a:t>9:20-9:30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Melody</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Jenna</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90069475"/>
                  </a:ext>
                </a:extLst>
              </a:tr>
              <a:tr h="415303">
                <a:tc>
                  <a:txBody>
                    <a:bodyPr/>
                    <a:lstStyle/>
                    <a:p>
                      <a:pPr algn="l" fontAlgn="b"/>
                      <a:r>
                        <a:rPr lang="en-US" sz="1100" u="none" strike="noStrike">
                          <a:effectLst/>
                        </a:rPr>
                        <a:t>9:30-9:40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Unaiza</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Julietta</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78930080"/>
                  </a:ext>
                </a:extLst>
              </a:tr>
              <a:tr h="415303">
                <a:tc>
                  <a:txBody>
                    <a:bodyPr/>
                    <a:lstStyle/>
                    <a:p>
                      <a:pPr algn="l" fontAlgn="b"/>
                      <a:r>
                        <a:rPr lang="en-US" sz="1100" u="none" strike="noStrike">
                          <a:effectLst/>
                        </a:rPr>
                        <a:t>9:40-9:50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Aleena</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30954455"/>
                  </a:ext>
                </a:extLst>
              </a:tr>
            </a:tbl>
          </a:graphicData>
        </a:graphic>
      </p:graphicFrame>
    </p:spTree>
    <p:extLst>
      <p:ext uri="{BB962C8B-B14F-4D97-AF65-F5344CB8AC3E}">
        <p14:creationId xmlns:p14="http://schemas.microsoft.com/office/powerpoint/2010/main" val="267962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meeting</a:t>
            </a:r>
            <a:endParaRPr lang="en-US" dirty="0"/>
          </a:p>
        </p:txBody>
      </p:sp>
      <p:sp>
        <p:nvSpPr>
          <p:cNvPr id="3" name="Content Placeholder 2"/>
          <p:cNvSpPr>
            <a:spLocks noGrp="1"/>
          </p:cNvSpPr>
          <p:nvPr>
            <p:ph idx="1"/>
          </p:nvPr>
        </p:nvSpPr>
        <p:spPr/>
        <p:txBody>
          <a:bodyPr>
            <a:normAutofit lnSpcReduction="10000"/>
          </a:bodyPr>
          <a:lstStyle/>
          <a:p>
            <a:r>
              <a:rPr lang="en-US" dirty="0" smtClean="0"/>
              <a:t>Show up a few minutes early so that we can get started right away</a:t>
            </a:r>
          </a:p>
          <a:p>
            <a:r>
              <a:rPr lang="en-US" dirty="0" smtClean="0"/>
              <a:t>Bring with you a copy of wherever you are with your Critical Response Essay</a:t>
            </a:r>
          </a:p>
          <a:p>
            <a:pPr lvl="1"/>
            <a:r>
              <a:rPr lang="en-US" dirty="0" smtClean="0"/>
              <a:t>(Should be more than a first draft but I am not expecting a second draft)</a:t>
            </a:r>
          </a:p>
          <a:p>
            <a:r>
              <a:rPr lang="en-US" dirty="0" smtClean="0"/>
              <a:t>Bring any questions you have about the class, your grade, </a:t>
            </a:r>
            <a:r>
              <a:rPr lang="en-US" dirty="0" err="1" smtClean="0"/>
              <a:t>etc</a:t>
            </a:r>
            <a:endParaRPr lang="en-US" dirty="0" smtClean="0"/>
          </a:p>
          <a:p>
            <a:r>
              <a:rPr lang="en-US" dirty="0" smtClean="0"/>
              <a:t>This is a good time to make suggestions to me (although there will be a course evaluation soon)</a:t>
            </a:r>
          </a:p>
          <a:p>
            <a:r>
              <a:rPr lang="en-US" dirty="0" smtClean="0"/>
              <a:t>This is a good time to bring any late work</a:t>
            </a:r>
            <a:endParaRPr lang="en-US" dirty="0"/>
          </a:p>
        </p:txBody>
      </p:sp>
    </p:spTree>
    <p:extLst>
      <p:ext uri="{BB962C8B-B14F-4D97-AF65-F5344CB8AC3E}">
        <p14:creationId xmlns:p14="http://schemas.microsoft.com/office/powerpoint/2010/main" val="400841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Grades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56557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Extra Credit Opportunity</a:t>
            </a:r>
            <a:endParaRPr lang="en-US" dirty="0"/>
          </a:p>
        </p:txBody>
      </p:sp>
      <p:sp>
        <p:nvSpPr>
          <p:cNvPr id="3" name="Content Placeholder 2"/>
          <p:cNvSpPr>
            <a:spLocks noGrp="1"/>
          </p:cNvSpPr>
          <p:nvPr>
            <p:ph idx="1"/>
          </p:nvPr>
        </p:nvSpPr>
        <p:spPr/>
        <p:txBody>
          <a:bodyPr/>
          <a:lstStyle/>
          <a:p>
            <a:r>
              <a:rPr lang="en-US" dirty="0">
                <a:hlinkClick r:id="rId2"/>
              </a:rPr>
              <a:t>https://blogs.baruch.cuny.edu/ourlivesmatter</a:t>
            </a:r>
            <a:r>
              <a:rPr lang="en-US" dirty="0" smtClean="0">
                <a:hlinkClick r:id="rId2"/>
              </a:rPr>
              <a:t>/</a:t>
            </a:r>
            <a:endParaRPr lang="en-US" dirty="0" smtClean="0"/>
          </a:p>
          <a:p>
            <a:r>
              <a:rPr lang="en-US" dirty="0" smtClean="0"/>
              <a:t>Blog about why your life matters</a:t>
            </a:r>
          </a:p>
          <a:p>
            <a:r>
              <a:rPr lang="en-US" dirty="0" smtClean="0"/>
              <a:t>Must be about a paragraph in length</a:t>
            </a:r>
          </a:p>
          <a:p>
            <a:endParaRPr lang="en-US" dirty="0"/>
          </a:p>
        </p:txBody>
      </p:sp>
    </p:spTree>
    <p:extLst>
      <p:ext uri="{BB962C8B-B14F-4D97-AF65-F5344CB8AC3E}">
        <p14:creationId xmlns:p14="http://schemas.microsoft.com/office/powerpoint/2010/main" val="3283251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move class online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59888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1271</TotalTime>
  <Words>365</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Corbel</vt:lpstr>
      <vt:lpstr>Parallax</vt:lpstr>
      <vt:lpstr>3/11</vt:lpstr>
      <vt:lpstr>QOTD: React to the following quote. Do you agree or disagree? Use your personal experience as support</vt:lpstr>
      <vt:lpstr>Today’s Agenda</vt:lpstr>
      <vt:lpstr>Preparing for One-on-One meetings</vt:lpstr>
      <vt:lpstr>PowerPoint Presentation</vt:lpstr>
      <vt:lpstr>For your meeting</vt:lpstr>
      <vt:lpstr>Discussion of Grades</vt:lpstr>
      <vt:lpstr>First Extra Credit Opportunity</vt:lpstr>
      <vt:lpstr>Preparing to move class online</vt:lpstr>
      <vt:lpstr>Notes from First Draft</vt:lpstr>
      <vt:lpstr>The Myth of Race</vt:lpstr>
      <vt:lpstr>Sofia’s 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cp:lastModifiedBy>
  <cp:revision>6</cp:revision>
  <dcterms:created xsi:type="dcterms:W3CDTF">2020-03-10T14:09:51Z</dcterms:created>
  <dcterms:modified xsi:type="dcterms:W3CDTF">2020-03-11T11:20:58Z</dcterms:modified>
</cp:coreProperties>
</file>