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4" r:id="rId6"/>
    <p:sldId id="266" r:id="rId7"/>
    <p:sldId id="267" r:id="rId8"/>
    <p:sldId id="268" r:id="rId9"/>
    <p:sldId id="269" r:id="rId10"/>
    <p:sldId id="270" r:id="rId11"/>
    <p:sldId id="271" r:id="rId12"/>
    <p:sldId id="272" r:id="rId13"/>
    <p:sldId id="275" r:id="rId14"/>
    <p:sldId id="279" r:id="rId15"/>
    <p:sldId id="274" r:id="rId16"/>
    <p:sldId id="263" r:id="rId17"/>
    <p:sldId id="277" r:id="rId18"/>
    <p:sldId id="276" r:id="rId19"/>
    <p:sldId id="280" r:id="rId20"/>
    <p:sldId id="278"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p:scale>
          <a:sx n="77" d="100"/>
          <a:sy n="77" d="100"/>
        </p:scale>
        <p:origin x="7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3/3/2020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3/4</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5848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quoting (This should not be done in this essay)</a:t>
            </a:r>
            <a:endParaRPr lang="en-US" dirty="0"/>
          </a:p>
        </p:txBody>
      </p:sp>
      <p:sp>
        <p:nvSpPr>
          <p:cNvPr id="3" name="Content Placeholder 2"/>
          <p:cNvSpPr>
            <a:spLocks noGrp="1"/>
          </p:cNvSpPr>
          <p:nvPr>
            <p:ph idx="1"/>
          </p:nvPr>
        </p:nvSpPr>
        <p:spPr/>
        <p:txBody>
          <a:bodyPr>
            <a:normAutofit lnSpcReduction="10000"/>
          </a:bodyPr>
          <a:lstStyle/>
          <a:p>
            <a:r>
              <a:rPr lang="en-US" dirty="0" smtClean="0"/>
              <a:t>If a quote is 4 or more lines, it should be a block quote, go to the next line and indent the entire quote. Do not use quotation marks and continue the paragraph once the quote is over</a:t>
            </a:r>
          </a:p>
          <a:p>
            <a:pPr marL="0" indent="0">
              <a:buNone/>
            </a:pPr>
            <a:r>
              <a:rPr lang="en-US" dirty="0" smtClean="0"/>
              <a:t>There is a lot to be said about quoting:</a:t>
            </a:r>
          </a:p>
          <a:p>
            <a:pPr marL="0" indent="0">
              <a:buNone/>
            </a:pPr>
            <a:r>
              <a:rPr lang="en-US" dirty="0"/>
              <a:t>	</a:t>
            </a:r>
            <a:r>
              <a:rPr lang="en-US" dirty="0" smtClean="0"/>
              <a:t>This is how to quote. Quoting properly is incredibly important. You need to 	know how to quote. If you do not quote properly, you may be accused of 	plagiarism. You will also lose points on your essay. This is incredibly 	important so make sure that you are doing it properly.</a:t>
            </a:r>
            <a:endParaRPr lang="en-US" dirty="0"/>
          </a:p>
        </p:txBody>
      </p:sp>
    </p:spTree>
    <p:extLst>
      <p:ext uri="{BB962C8B-B14F-4D97-AF65-F5344CB8AC3E}">
        <p14:creationId xmlns:p14="http://schemas.microsoft.com/office/powerpoint/2010/main" val="2727799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then what do you do if a quote is long?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First see if you can paraphrase or if the whole quote is needed</a:t>
            </a:r>
          </a:p>
          <a:p>
            <a:r>
              <a:rPr lang="en-US" dirty="0" smtClean="0"/>
              <a:t>If you find that what you need is the beginning and end of the quote you can actually shorten the quote by replacing the parts that you do not need with ellipses (…)</a:t>
            </a:r>
          </a:p>
          <a:p>
            <a:r>
              <a:rPr lang="en-US" dirty="0" smtClean="0"/>
              <a:t>Just make sure that you do not change the meaning of the quote</a:t>
            </a:r>
          </a:p>
          <a:p>
            <a:pPr lvl="1"/>
            <a:r>
              <a:rPr lang="en-US" dirty="0" smtClean="0"/>
              <a:t>“Jane Doe, a quoting expert, is the author of a number of books on how to quote. Her most recent book </a:t>
            </a:r>
            <a:r>
              <a:rPr lang="en-US" i="1" dirty="0" smtClean="0"/>
              <a:t>How to Quote with Your Eyes Closed</a:t>
            </a:r>
            <a:r>
              <a:rPr lang="en-US" dirty="0" smtClean="0"/>
              <a:t>, has won many awards, where she provides strategies for quoting. In the book, she says that it is important to choose your quotes carefully” (Smith 5). </a:t>
            </a:r>
          </a:p>
          <a:p>
            <a:pPr lvl="1"/>
            <a:r>
              <a:rPr lang="en-US" dirty="0" smtClean="0"/>
              <a:t>“Jane Doe, a quoting expert … says that it is important to choose your quotes carefully” (Smith 5).</a:t>
            </a:r>
          </a:p>
          <a:p>
            <a:endParaRPr lang="en-US" dirty="0"/>
          </a:p>
        </p:txBody>
      </p:sp>
    </p:spTree>
    <p:extLst>
      <p:ext uri="{BB962C8B-B14F-4D97-AF65-F5344CB8AC3E}">
        <p14:creationId xmlns:p14="http://schemas.microsoft.com/office/powerpoint/2010/main" val="2982897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my quote does not fit my essay grammatically?</a:t>
            </a:r>
            <a:endParaRPr lang="en-US" dirty="0"/>
          </a:p>
        </p:txBody>
      </p:sp>
      <p:sp>
        <p:nvSpPr>
          <p:cNvPr id="3" name="Content Placeholder 2"/>
          <p:cNvSpPr>
            <a:spLocks noGrp="1"/>
          </p:cNvSpPr>
          <p:nvPr>
            <p:ph idx="1"/>
          </p:nvPr>
        </p:nvSpPr>
        <p:spPr>
          <a:xfrm>
            <a:off x="1484310" y="2317864"/>
            <a:ext cx="10018713" cy="4265816"/>
          </a:xfrm>
        </p:spPr>
        <p:txBody>
          <a:bodyPr>
            <a:normAutofit fontScale="92500" lnSpcReduction="10000"/>
          </a:bodyPr>
          <a:lstStyle/>
          <a:p>
            <a:r>
              <a:rPr lang="en-US" dirty="0" smtClean="0"/>
              <a:t>You can uses brackets [] to modify a quote in order to improve the clarity or to make the quote flow with the rest of the essay</a:t>
            </a:r>
          </a:p>
          <a:p>
            <a:r>
              <a:rPr lang="en-US" dirty="0" smtClean="0"/>
              <a:t>As with shortening quotes, we must make sure that the meaning remains the same.</a:t>
            </a:r>
          </a:p>
          <a:p>
            <a:r>
              <a:rPr lang="en-US" dirty="0" smtClean="0"/>
              <a:t>“</a:t>
            </a:r>
            <a:r>
              <a:rPr lang="en-US" dirty="0"/>
              <a:t>In the </a:t>
            </a:r>
            <a:r>
              <a:rPr lang="en-US" dirty="0" smtClean="0"/>
              <a:t>book, </a:t>
            </a:r>
            <a:r>
              <a:rPr lang="en-US" dirty="0"/>
              <a:t>she says that it is important to choose your quotes </a:t>
            </a:r>
            <a:r>
              <a:rPr lang="en-US" dirty="0" smtClean="0"/>
              <a:t>carefully”</a:t>
            </a:r>
          </a:p>
          <a:p>
            <a:pPr lvl="1"/>
            <a:r>
              <a:rPr lang="en-US" dirty="0" smtClean="0"/>
              <a:t>“In the book, [Jane Doe] says that it is important to choose your quotes carefully”</a:t>
            </a:r>
          </a:p>
          <a:p>
            <a:r>
              <a:rPr lang="en-US" dirty="0" smtClean="0"/>
              <a:t>The author says that “it is important that I am always careful when quoting”</a:t>
            </a:r>
          </a:p>
          <a:p>
            <a:pPr lvl="1"/>
            <a:r>
              <a:rPr lang="en-US" dirty="0" smtClean="0"/>
              <a:t>The </a:t>
            </a:r>
            <a:r>
              <a:rPr lang="en-US" dirty="0" smtClean="0"/>
              <a:t>author says that “it is important that [she is] always careful when quoting</a:t>
            </a:r>
            <a:r>
              <a:rPr lang="en-US" dirty="0" smtClean="0"/>
              <a:t>”</a:t>
            </a:r>
          </a:p>
          <a:p>
            <a:r>
              <a:rPr lang="en-US" dirty="0" smtClean="0"/>
              <a:t>If a quote has a quote in it, change the internal quotation marks to single lines</a:t>
            </a:r>
          </a:p>
          <a:p>
            <a:pPr lvl="1"/>
            <a:r>
              <a:rPr lang="en-US" dirty="0" smtClean="0"/>
              <a:t>“ The author says, ‘it is important to quote properly,’ so that you get a good grade”</a:t>
            </a:r>
            <a:endParaRPr lang="en-US" dirty="0"/>
          </a:p>
        </p:txBody>
      </p:sp>
    </p:spTree>
    <p:extLst>
      <p:ext uri="{BB962C8B-B14F-4D97-AF65-F5344CB8AC3E}">
        <p14:creationId xmlns:p14="http://schemas.microsoft.com/office/powerpoint/2010/main" val="50460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Critical Response Essay</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980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Hook</a:t>
            </a:r>
          </a:p>
          <a:p>
            <a:r>
              <a:rPr lang="en-US" dirty="0" smtClean="0"/>
              <a:t>Context</a:t>
            </a:r>
          </a:p>
          <a:p>
            <a:r>
              <a:rPr lang="en-US" dirty="0" smtClean="0"/>
              <a:t>Introduce the article</a:t>
            </a:r>
          </a:p>
          <a:p>
            <a:r>
              <a:rPr lang="en-US" dirty="0" smtClean="0"/>
              <a:t>Author’s thesis</a:t>
            </a:r>
          </a:p>
          <a:p>
            <a:r>
              <a:rPr lang="en-US" dirty="0" smtClean="0"/>
              <a:t>Your thesis: (in)effective</a:t>
            </a:r>
          </a:p>
          <a:p>
            <a:r>
              <a:rPr lang="en-US" dirty="0" smtClean="0"/>
              <a:t>Rhetorical Strategies</a:t>
            </a:r>
            <a:endParaRPr lang="en-US" dirty="0"/>
          </a:p>
        </p:txBody>
      </p:sp>
    </p:spTree>
    <p:extLst>
      <p:ext uri="{BB962C8B-B14F-4D97-AF65-F5344CB8AC3E}">
        <p14:creationId xmlns:p14="http://schemas.microsoft.com/office/powerpoint/2010/main" val="24041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484310" y="1862051"/>
            <a:ext cx="10018713" cy="4713316"/>
          </a:xfrm>
        </p:spPr>
        <p:txBody>
          <a:bodyPr>
            <a:normAutofit/>
          </a:bodyPr>
          <a:lstStyle/>
          <a:p>
            <a:pPr marL="0" indent="0">
              <a:buNone/>
            </a:pPr>
            <a:r>
              <a:rPr lang="en-US" dirty="0" smtClean="0"/>
              <a:t>	Language is constantly changing. Words that were once common fall out of use, and new words are created every day. Sometimes words that once meant one thing can take on entirely new definitions and uses. John McWhorter explores some of these shifts in his essay “Why ‘Redskins’ is a Bad Word.” In the article, McWhorter explores how the literal meanings of words such as “redskins” differ from potential implications of the word. He argues that we should refrain from using words that are harmful to people, even if the literal definition of the word is neutral. Ultimately, through his use of a number of rhetorical strategies — including </a:t>
            </a:r>
            <a:r>
              <a:rPr lang="en-US" dirty="0"/>
              <a:t>Pathos, examples, anecdotes, word choice personal experience, and </a:t>
            </a:r>
            <a:r>
              <a:rPr lang="en-US" dirty="0" smtClean="0"/>
              <a:t>comparison — McWhorter is able to make an argument that is sure to convince his readers. </a:t>
            </a:r>
            <a:endParaRPr lang="en-US" dirty="0"/>
          </a:p>
        </p:txBody>
      </p:sp>
    </p:spTree>
    <p:extLst>
      <p:ext uri="{BB962C8B-B14F-4D97-AF65-F5344CB8AC3E}">
        <p14:creationId xmlns:p14="http://schemas.microsoft.com/office/powerpoint/2010/main" val="3990837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an effective summary: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Introduce the article (title, author)</a:t>
            </a:r>
          </a:p>
          <a:p>
            <a:r>
              <a:rPr lang="en-US" dirty="0" smtClean="0"/>
              <a:t>Background information about the author</a:t>
            </a:r>
          </a:p>
          <a:p>
            <a:r>
              <a:rPr lang="en-US" dirty="0" smtClean="0"/>
              <a:t>Topic of article</a:t>
            </a:r>
          </a:p>
          <a:p>
            <a:r>
              <a:rPr lang="en-US" dirty="0" smtClean="0"/>
              <a:t>Main argument/Thesis</a:t>
            </a:r>
          </a:p>
          <a:p>
            <a:r>
              <a:rPr lang="en-US" dirty="0" smtClean="0"/>
              <a:t>Key Supporting details</a:t>
            </a:r>
          </a:p>
          <a:p>
            <a:r>
              <a:rPr lang="en-US" dirty="0" smtClean="0"/>
              <a:t>DO NOT QUOTE FROM THE ARTICLE</a:t>
            </a:r>
          </a:p>
          <a:p>
            <a:r>
              <a:rPr lang="en-US" dirty="0" smtClean="0"/>
              <a:t>DO NOT PROVIDE YOUR </a:t>
            </a:r>
            <a:r>
              <a:rPr lang="en-US" dirty="0" smtClean="0"/>
              <a:t>OPINION</a:t>
            </a:r>
          </a:p>
          <a:p>
            <a:endParaRPr lang="en-US" dirty="0"/>
          </a:p>
          <a:p>
            <a:r>
              <a:rPr lang="en-US" dirty="0" smtClean="0"/>
              <a:t>NO RHETORICAL STRATEGIES</a:t>
            </a:r>
            <a:endParaRPr lang="en-US" dirty="0" smtClean="0"/>
          </a:p>
          <a:p>
            <a:endParaRPr lang="en-US" dirty="0"/>
          </a:p>
        </p:txBody>
      </p:sp>
    </p:spTree>
    <p:extLst>
      <p:ext uri="{BB962C8B-B14F-4D97-AF65-F5344CB8AC3E}">
        <p14:creationId xmlns:p14="http://schemas.microsoft.com/office/powerpoint/2010/main" val="2457112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a Common Issue</a:t>
            </a:r>
            <a:endParaRPr lang="en-US" dirty="0"/>
          </a:p>
        </p:txBody>
      </p:sp>
      <p:sp>
        <p:nvSpPr>
          <p:cNvPr id="3" name="Content Placeholder 2"/>
          <p:cNvSpPr>
            <a:spLocks noGrp="1"/>
          </p:cNvSpPr>
          <p:nvPr>
            <p:ph idx="1"/>
          </p:nvPr>
        </p:nvSpPr>
        <p:spPr/>
        <p:txBody>
          <a:bodyPr/>
          <a:lstStyle/>
          <a:p>
            <a:r>
              <a:rPr lang="en-US" dirty="0" smtClean="0"/>
              <a:t>In the article, “Why ‘Redskins’ is a Bad Word” by John McWhorter, first published in 2015, explores the issues of the literal and implied meaning of certain words.</a:t>
            </a:r>
          </a:p>
          <a:p>
            <a:r>
              <a:rPr lang="en-US" dirty="0" smtClean="0"/>
              <a:t>In the article, “Why Redskins is a Bad Word” by John McWhorter, first published for </a:t>
            </a:r>
            <a:r>
              <a:rPr lang="en-US" i="1" dirty="0" smtClean="0"/>
              <a:t>Time Magazine</a:t>
            </a:r>
            <a:r>
              <a:rPr lang="en-US" dirty="0" smtClean="0"/>
              <a:t> in 2015.</a:t>
            </a:r>
            <a:endParaRPr lang="en-US" dirty="0"/>
          </a:p>
        </p:txBody>
      </p:sp>
    </p:spTree>
    <p:extLst>
      <p:ext uri="{BB962C8B-B14F-4D97-AF65-F5344CB8AC3E}">
        <p14:creationId xmlns:p14="http://schemas.microsoft.com/office/powerpoint/2010/main" val="3493081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126" y="211536"/>
            <a:ext cx="10018713" cy="793865"/>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457200" lvl="1" indent="0">
              <a:buNone/>
            </a:pPr>
            <a:r>
              <a:rPr lang="en-US" dirty="0" smtClean="0"/>
              <a:t> </a:t>
            </a:r>
            <a:endParaRPr lang="en-US" dirty="0"/>
          </a:p>
        </p:txBody>
      </p:sp>
      <p:sp>
        <p:nvSpPr>
          <p:cNvPr id="4" name="TextBox 3"/>
          <p:cNvSpPr txBox="1"/>
          <p:nvPr/>
        </p:nvSpPr>
        <p:spPr>
          <a:xfrm>
            <a:off x="2103120" y="1138844"/>
            <a:ext cx="9052560" cy="5632311"/>
          </a:xfrm>
          <a:prstGeom prst="rect">
            <a:avLst/>
          </a:prstGeom>
          <a:noFill/>
        </p:spPr>
        <p:txBody>
          <a:bodyPr wrap="square" rtlCol="0">
            <a:spAutoFit/>
          </a:bodyPr>
          <a:lstStyle/>
          <a:p>
            <a:r>
              <a:rPr lang="en-US" sz="2400" dirty="0" smtClean="0"/>
              <a:t>John McWhorter is an associate professor of English at Columbia University. His essay, “Why ‘Redskins’ Is a Bad Word,” was initially published in a 2015 issue of </a:t>
            </a:r>
            <a:r>
              <a:rPr lang="en-US" sz="2400" i="1" dirty="0" smtClean="0"/>
              <a:t>Time Magazine</a:t>
            </a:r>
            <a:r>
              <a:rPr lang="en-US" sz="2400" dirty="0"/>
              <a:t> </a:t>
            </a:r>
            <a:r>
              <a:rPr lang="en-US" sz="2400" dirty="0" smtClean="0"/>
              <a:t>in order to address the use of the word a common team name. In the article, McWhorter addresses how words like “redskins,” “Jew”, and “cripple” have two distinct meanings — their literal meaning and their implied meaning. While these and other words, may have a neutral literal meaning, as they are simply descriptions of a specific aspect of certain people, the implied meaning of these words is often negative. Words like “redskin” have a long and complicated history that often involve the use of the word as a slur or insult. As a result of this widespread negative usage, the literal meanings of these words have been clouded. McWhorter  encourages his readers that even if they themselves do not mean anything negative, they should refrain from using these words and use a less historically offensive word instead. </a:t>
            </a:r>
            <a:endParaRPr lang="en-US" sz="2400" dirty="0"/>
          </a:p>
        </p:txBody>
      </p:sp>
    </p:spTree>
    <p:extLst>
      <p:ext uri="{BB962C8B-B14F-4D97-AF65-F5344CB8AC3E}">
        <p14:creationId xmlns:p14="http://schemas.microsoft.com/office/powerpoint/2010/main" val="196234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26375"/>
          </a:xfrm>
        </p:spPr>
        <p:txBody>
          <a:bodyPr/>
          <a:lstStyle/>
          <a:p>
            <a:r>
              <a:rPr lang="en-US" dirty="0" smtClean="0"/>
              <a:t>Rhetorical Strategies Body Paragraphs</a:t>
            </a:r>
            <a:endParaRPr lang="en-US" dirty="0"/>
          </a:p>
        </p:txBody>
      </p:sp>
      <p:sp>
        <p:nvSpPr>
          <p:cNvPr id="3" name="Content Placeholder 2"/>
          <p:cNvSpPr>
            <a:spLocks noGrp="1"/>
          </p:cNvSpPr>
          <p:nvPr>
            <p:ph idx="1"/>
          </p:nvPr>
        </p:nvSpPr>
        <p:spPr>
          <a:xfrm>
            <a:off x="1592376" y="2111433"/>
            <a:ext cx="10018713" cy="3979025"/>
          </a:xfrm>
        </p:spPr>
        <p:txBody>
          <a:bodyPr>
            <a:normAutofit lnSpcReduction="10000"/>
          </a:bodyPr>
          <a:lstStyle/>
          <a:p>
            <a:r>
              <a:rPr lang="en-US" dirty="0" smtClean="0"/>
              <a:t>Transition (if necessary)</a:t>
            </a:r>
          </a:p>
          <a:p>
            <a:r>
              <a:rPr lang="en-US" dirty="0" smtClean="0"/>
              <a:t>Name the strategy</a:t>
            </a:r>
          </a:p>
          <a:p>
            <a:r>
              <a:rPr lang="en-US" dirty="0" smtClean="0"/>
              <a:t>Context of where strategy is used</a:t>
            </a:r>
          </a:p>
          <a:p>
            <a:r>
              <a:rPr lang="en-US" dirty="0" smtClean="0"/>
              <a:t>Quote or Paraphrase with proper citation</a:t>
            </a:r>
          </a:p>
          <a:p>
            <a:r>
              <a:rPr lang="en-US" dirty="0" smtClean="0"/>
              <a:t>Analysis of how the strategy is being used in the quote (at least double the quote</a:t>
            </a:r>
          </a:p>
          <a:p>
            <a:r>
              <a:rPr lang="en-US" dirty="0" smtClean="0"/>
              <a:t>Tie back to thesis</a:t>
            </a:r>
          </a:p>
          <a:p>
            <a:r>
              <a:rPr lang="en-US" dirty="0" smtClean="0"/>
              <a:t>Transition (if necessary)</a:t>
            </a:r>
          </a:p>
          <a:p>
            <a:endParaRPr lang="en-US" dirty="0"/>
          </a:p>
        </p:txBody>
      </p:sp>
    </p:spTree>
    <p:extLst>
      <p:ext uri="{BB962C8B-B14F-4D97-AF65-F5344CB8AC3E}">
        <p14:creationId xmlns:p14="http://schemas.microsoft.com/office/powerpoint/2010/main" val="207985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QOTD</a:t>
            </a:r>
            <a:r>
              <a:rPr lang="en-US" dirty="0" smtClean="0"/>
              <a:t>: What is Lunsford saying about literacy? Do you agree or disagree?</a:t>
            </a:r>
            <a:endParaRPr lang="en-US" dirty="0"/>
          </a:p>
        </p:txBody>
      </p:sp>
      <p:sp>
        <p:nvSpPr>
          <p:cNvPr id="3" name="Content Placeholder 2"/>
          <p:cNvSpPr>
            <a:spLocks noGrp="1"/>
          </p:cNvSpPr>
          <p:nvPr>
            <p:ph idx="1"/>
          </p:nvPr>
        </p:nvSpPr>
        <p:spPr>
          <a:xfrm>
            <a:off x="1417809" y="2223894"/>
            <a:ext cx="10018713" cy="3941379"/>
          </a:xfrm>
        </p:spPr>
        <p:txBody>
          <a:bodyPr>
            <a:normAutofit lnSpcReduction="10000"/>
          </a:bodyPr>
          <a:lstStyle/>
          <a:p>
            <a:r>
              <a:rPr lang="en-US" sz="3200" dirty="0" smtClean="0"/>
              <a:t>“If we look beyond the hand-wringing about young people and literacy today… we will see that the changes brought about by the digital revolution are just that: changes… what students need in facing these challenges is not derision or dismissal but solid and informed instruction. And that’s where the real problem may lie — not with student semi-literacy, but with that of their teachers”</a:t>
            </a:r>
            <a:r>
              <a:rPr lang="en-US" sz="3200" dirty="0"/>
              <a:t> </a:t>
            </a:r>
            <a:r>
              <a:rPr lang="en-US" sz="3200" dirty="0" smtClean="0"/>
              <a:t>(Lunsford 512).</a:t>
            </a:r>
            <a:endParaRPr lang="en-US" sz="3200" dirty="0" smtClean="0"/>
          </a:p>
        </p:txBody>
      </p:sp>
    </p:spTree>
    <p:extLst>
      <p:ext uri="{BB962C8B-B14F-4D97-AF65-F5344CB8AC3E}">
        <p14:creationId xmlns:p14="http://schemas.microsoft.com/office/powerpoint/2010/main" val="3807642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36914"/>
            <a:ext cx="10018713" cy="1101436"/>
          </a:xfrm>
        </p:spPr>
        <p:txBody>
          <a:bodyPr/>
          <a:lstStyle/>
          <a:p>
            <a:r>
              <a:rPr lang="en-US" dirty="0" smtClean="0"/>
              <a:t>Body Paragraph</a:t>
            </a:r>
            <a:endParaRPr lang="en-US" dirty="0"/>
          </a:p>
        </p:txBody>
      </p:sp>
      <p:sp>
        <p:nvSpPr>
          <p:cNvPr id="3" name="Content Placeholder 2"/>
          <p:cNvSpPr>
            <a:spLocks noGrp="1"/>
          </p:cNvSpPr>
          <p:nvPr>
            <p:ph idx="1"/>
          </p:nvPr>
        </p:nvSpPr>
        <p:spPr>
          <a:xfrm>
            <a:off x="1484310" y="1338351"/>
            <a:ext cx="10018713" cy="5328456"/>
          </a:xfrm>
        </p:spPr>
        <p:txBody>
          <a:bodyPr>
            <a:normAutofit lnSpcReduction="10000"/>
          </a:bodyPr>
          <a:lstStyle/>
          <a:p>
            <a:pPr marL="0" indent="0">
              <a:buNone/>
            </a:pPr>
            <a:r>
              <a:rPr lang="en-US" dirty="0" smtClean="0"/>
              <a:t>One of the many rhetorical strategies that McWhorter uses throughout his essay is posing questions. McWhorter uses a number of questions that help readers understand what he is discussing. For example, early on in the article, when McWhorter is discussing the shift away from using the word “redskins,” he writes, “What’s so terrible about referring to the fact that many Native Americans have a reddish skin tone compared to other people?” (491). McWhorter uses these questions as a means of addressing opinions that he knows his readers are likely to have. He already knows the answer to this question, and is not asking it himself. Instead, he is using this moment in the text to embody the reader and show that he understands where they are coming from. In doing so, McWhorter is able to make the reader feel recognized and also provide a response to any opposition that they may be having to what he is saying. A reader who thinks in the way that McWhorter’s  questions suggest will be far more easily persuaded when they see their concerns addressed directly in the text.</a:t>
            </a:r>
            <a:endParaRPr lang="en-US" dirty="0"/>
          </a:p>
        </p:txBody>
      </p:sp>
    </p:spTree>
    <p:extLst>
      <p:ext uri="{BB962C8B-B14F-4D97-AF65-F5344CB8AC3E}">
        <p14:creationId xmlns:p14="http://schemas.microsoft.com/office/powerpoint/2010/main" val="4219053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groups….</a:t>
            </a:r>
            <a:endParaRPr lang="en-US" dirty="0"/>
          </a:p>
        </p:txBody>
      </p:sp>
      <p:sp>
        <p:nvSpPr>
          <p:cNvPr id="3" name="Content Placeholder 2"/>
          <p:cNvSpPr>
            <a:spLocks noGrp="1"/>
          </p:cNvSpPr>
          <p:nvPr>
            <p:ph idx="1"/>
          </p:nvPr>
        </p:nvSpPr>
        <p:spPr/>
        <p:txBody>
          <a:bodyPr/>
          <a:lstStyle/>
          <a:p>
            <a:r>
              <a:rPr lang="en-US" dirty="0" smtClean="0"/>
              <a:t>Write a body paragraph in which you explain how </a:t>
            </a:r>
            <a:r>
              <a:rPr lang="en-US" dirty="0" err="1" smtClean="0"/>
              <a:t>McWhorther</a:t>
            </a:r>
            <a:r>
              <a:rPr lang="en-US" dirty="0" smtClean="0"/>
              <a:t> </a:t>
            </a:r>
            <a:r>
              <a:rPr lang="en-US" dirty="0" smtClean="0"/>
              <a:t>uses one of the strategies that we came up with last class</a:t>
            </a:r>
            <a:r>
              <a:rPr lang="en-US" dirty="0" smtClean="0"/>
              <a:t>.(, </a:t>
            </a:r>
            <a:r>
              <a:rPr lang="en-US" dirty="0" smtClean="0"/>
              <a:t>Pathos, examples</a:t>
            </a:r>
            <a:r>
              <a:rPr lang="en-US" dirty="0" smtClean="0"/>
              <a:t>, anecdotes, word choice personal experience, and compare and contrast)</a:t>
            </a:r>
            <a:endParaRPr lang="en-US" dirty="0" smtClean="0"/>
          </a:p>
          <a:p>
            <a:r>
              <a:rPr lang="en-US" dirty="0" smtClean="0"/>
              <a:t>Be sure to use quotes as well as analysis.</a:t>
            </a:r>
          </a:p>
          <a:p>
            <a:r>
              <a:rPr lang="en-US" dirty="0" smtClean="0"/>
              <a:t>Once you have written the paragraph and it is approved, write it on chart paper. </a:t>
            </a:r>
            <a:endParaRPr lang="en-US" dirty="0"/>
          </a:p>
        </p:txBody>
      </p:sp>
    </p:spTree>
    <p:extLst>
      <p:ext uri="{BB962C8B-B14F-4D97-AF65-F5344CB8AC3E}">
        <p14:creationId xmlns:p14="http://schemas.microsoft.com/office/powerpoint/2010/main" val="7012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QOTD</a:t>
            </a:r>
          </a:p>
          <a:p>
            <a:r>
              <a:rPr lang="en-US" dirty="0" smtClean="0"/>
              <a:t>Today’s Reading</a:t>
            </a:r>
            <a:endParaRPr lang="en-US" dirty="0" smtClean="0"/>
          </a:p>
          <a:p>
            <a:r>
              <a:rPr lang="en-US" dirty="0" smtClean="0"/>
              <a:t>Review of </a:t>
            </a:r>
            <a:r>
              <a:rPr lang="en-US" dirty="0" smtClean="0"/>
              <a:t>Introduction and Summary</a:t>
            </a:r>
          </a:p>
          <a:p>
            <a:r>
              <a:rPr lang="en-US" dirty="0" smtClean="0"/>
              <a:t>Introduction to Quoting</a:t>
            </a:r>
          </a:p>
          <a:p>
            <a:r>
              <a:rPr lang="en-US" dirty="0" smtClean="0"/>
              <a:t>Body Paragraph Group Work</a:t>
            </a:r>
            <a:endParaRPr lang="en-US" dirty="0" smtClean="0"/>
          </a:p>
        </p:txBody>
      </p:sp>
    </p:spTree>
    <p:extLst>
      <p:ext uri="{BB962C8B-B14F-4D97-AF65-F5344CB8AC3E}">
        <p14:creationId xmlns:p14="http://schemas.microsoft.com/office/powerpoint/2010/main" val="415736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Semi-Literate Youth? Not So Fast.</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5267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7873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 In MLA</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8494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selecting a quote</a:t>
            </a:r>
            <a:endParaRPr lang="en-US" dirty="0"/>
          </a:p>
        </p:txBody>
      </p:sp>
      <p:sp>
        <p:nvSpPr>
          <p:cNvPr id="3" name="Content Placeholder 2"/>
          <p:cNvSpPr>
            <a:spLocks noGrp="1"/>
          </p:cNvSpPr>
          <p:nvPr>
            <p:ph idx="1"/>
          </p:nvPr>
        </p:nvSpPr>
        <p:spPr/>
        <p:txBody>
          <a:bodyPr/>
          <a:lstStyle/>
          <a:p>
            <a:r>
              <a:rPr lang="en-US" dirty="0" smtClean="0"/>
              <a:t>Is the quote relevant to the article?</a:t>
            </a:r>
          </a:p>
          <a:p>
            <a:r>
              <a:rPr lang="en-US" dirty="0" smtClean="0"/>
              <a:t>Is the quote beneficial for your argument?</a:t>
            </a:r>
          </a:p>
          <a:p>
            <a:r>
              <a:rPr lang="en-US" dirty="0" smtClean="0"/>
              <a:t>Is there a better quote that would achieve the same goal?</a:t>
            </a:r>
          </a:p>
          <a:p>
            <a:r>
              <a:rPr lang="en-US" dirty="0" smtClean="0"/>
              <a:t>Is there something that would be lost by paraphrasing?</a:t>
            </a:r>
            <a:endParaRPr lang="en-US" dirty="0"/>
          </a:p>
        </p:txBody>
      </p:sp>
    </p:spTree>
    <p:extLst>
      <p:ext uri="{BB962C8B-B14F-4D97-AF65-F5344CB8AC3E}">
        <p14:creationId xmlns:p14="http://schemas.microsoft.com/office/powerpoint/2010/main" val="69859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QUOTE IN MLA</a:t>
            </a:r>
            <a:endParaRPr lang="en-US" dirty="0"/>
          </a:p>
        </p:txBody>
      </p:sp>
      <p:sp>
        <p:nvSpPr>
          <p:cNvPr id="3" name="Content Placeholder 2"/>
          <p:cNvSpPr>
            <a:spLocks noGrp="1"/>
          </p:cNvSpPr>
          <p:nvPr>
            <p:ph idx="1"/>
          </p:nvPr>
        </p:nvSpPr>
        <p:spPr/>
        <p:txBody>
          <a:bodyPr/>
          <a:lstStyle/>
          <a:p>
            <a:r>
              <a:rPr lang="en-US" dirty="0" smtClean="0"/>
              <a:t>How to integrate quotes into your writing</a:t>
            </a:r>
          </a:p>
          <a:p>
            <a:pPr lvl="1"/>
            <a:r>
              <a:rPr lang="en-US" dirty="0" smtClean="0"/>
              <a:t>Using a says word (should have a comma before the quote) </a:t>
            </a:r>
          </a:p>
          <a:p>
            <a:pPr lvl="2"/>
            <a:r>
              <a:rPr lang="en-US" dirty="0" smtClean="0"/>
              <a:t>The author says, “this is how you quote”</a:t>
            </a:r>
          </a:p>
          <a:p>
            <a:pPr lvl="1"/>
            <a:r>
              <a:rPr lang="en-US" dirty="0" smtClean="0"/>
              <a:t>As part of your sentence</a:t>
            </a:r>
          </a:p>
          <a:p>
            <a:pPr lvl="2"/>
            <a:r>
              <a:rPr lang="en-US" dirty="0" smtClean="0"/>
              <a:t>The author says that “this is how you quote”</a:t>
            </a:r>
          </a:p>
          <a:p>
            <a:pPr lvl="1"/>
            <a:r>
              <a:rPr lang="en-US" dirty="0" smtClean="0"/>
              <a:t>Following a complete sentence (use a colon)</a:t>
            </a:r>
          </a:p>
          <a:p>
            <a:pPr lvl="2"/>
            <a:r>
              <a:rPr lang="en-US" dirty="0" smtClean="0"/>
              <a:t>The author explains how to quote: “This is how you quote”</a:t>
            </a:r>
          </a:p>
        </p:txBody>
      </p:sp>
    </p:spTree>
    <p:extLst>
      <p:ext uri="{BB962C8B-B14F-4D97-AF65-F5344CB8AC3E}">
        <p14:creationId xmlns:p14="http://schemas.microsoft.com/office/powerpoint/2010/main" val="865430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in MLA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Following each quote, you should put the last name of the author and the page number at the end of the quote. This should be in parenthesis, with the terminal punctuation after the quote.</a:t>
            </a:r>
          </a:p>
          <a:p>
            <a:pPr lvl="2"/>
            <a:r>
              <a:rPr lang="en-US" dirty="0"/>
              <a:t>The author says, “this is how you quote</a:t>
            </a:r>
            <a:r>
              <a:rPr lang="en-US" dirty="0" smtClean="0"/>
              <a:t>” (Smith 5).</a:t>
            </a:r>
          </a:p>
          <a:p>
            <a:r>
              <a:rPr lang="en-US" dirty="0" smtClean="0"/>
              <a:t>If it is a block quote, the in text citation goes after the terminal punctuation: </a:t>
            </a:r>
          </a:p>
          <a:p>
            <a:pPr marL="0" indent="0">
              <a:buNone/>
            </a:pPr>
            <a:r>
              <a:rPr lang="en-US" dirty="0"/>
              <a:t>There is a lot to be said about quoting:</a:t>
            </a:r>
          </a:p>
          <a:p>
            <a:pPr marL="0" indent="0">
              <a:buNone/>
            </a:pPr>
            <a:r>
              <a:rPr lang="en-US" dirty="0"/>
              <a:t>	This is how to quote. Quoting properly is incredibly important. You need to 	know how to quote. If you do not quote properly, you may be accused of 	plagiarism. You will also lose points on your essay. This is incredibly 	important so make sure that you are doing it properly</a:t>
            </a:r>
            <a:r>
              <a:rPr lang="en-US" dirty="0" smtClean="0"/>
              <a:t>. (Smith 5-6)</a:t>
            </a:r>
            <a:endParaRPr lang="en-US" dirty="0"/>
          </a:p>
          <a:p>
            <a:pPr lvl="2"/>
            <a:endParaRPr lang="en-US" dirty="0"/>
          </a:p>
        </p:txBody>
      </p:sp>
    </p:spTree>
    <p:extLst>
      <p:ext uri="{BB962C8B-B14F-4D97-AF65-F5344CB8AC3E}">
        <p14:creationId xmlns:p14="http://schemas.microsoft.com/office/powerpoint/2010/main" val="2129280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304</TotalTime>
  <Words>1352</Words>
  <Application>Microsoft Office PowerPoint</Application>
  <PresentationFormat>Widescreen</PresentationFormat>
  <Paragraphs>89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Corbel</vt:lpstr>
      <vt:lpstr>Parallax</vt:lpstr>
      <vt:lpstr>3/4</vt:lpstr>
      <vt:lpstr>QOTD: What is Lunsford saying about literacy? Do you agree or disagree?</vt:lpstr>
      <vt:lpstr>Today’s Agenda</vt:lpstr>
      <vt:lpstr>Our Semi-Literate Youth? Not So Fast.</vt:lpstr>
      <vt:lpstr>PowerPoint Presentation</vt:lpstr>
      <vt:lpstr>Quoting In MLA</vt:lpstr>
      <vt:lpstr>Criteria for selecting a quote</vt:lpstr>
      <vt:lpstr>HOW TO QUOTE IN MLA</vt:lpstr>
      <vt:lpstr>Citing in MLA</vt:lpstr>
      <vt:lpstr>Block quoting (This should not be done in this essay)</vt:lpstr>
      <vt:lpstr>So then what do you do if a quote is long?</vt:lpstr>
      <vt:lpstr>What if my quote does not fit my essay grammatically?</vt:lpstr>
      <vt:lpstr>Writing a Critical Response Essay</vt:lpstr>
      <vt:lpstr>Introduction</vt:lpstr>
      <vt:lpstr>Introduction:</vt:lpstr>
      <vt:lpstr>How to write an effective summary:</vt:lpstr>
      <vt:lpstr>Addressing a Common Issue</vt:lpstr>
      <vt:lpstr>Summary</vt:lpstr>
      <vt:lpstr>Rhetorical Strategies Body Paragraphs</vt:lpstr>
      <vt:lpstr>Body Paragraph</vt:lpstr>
      <vt:lpstr>In groups….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2/26</dc:title>
  <dc:creator>Chris</dc:creator>
  <cp:lastModifiedBy>Chris</cp:lastModifiedBy>
  <cp:revision>17</cp:revision>
  <dcterms:created xsi:type="dcterms:W3CDTF">2020-02-25T23:16:49Z</dcterms:created>
  <dcterms:modified xsi:type="dcterms:W3CDTF">2020-03-04T04:31:34Z</dcterms:modified>
</cp:coreProperties>
</file>